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81" r:id="rId3"/>
    <p:sldId id="322" r:id="rId4"/>
    <p:sldId id="282" r:id="rId5"/>
    <p:sldId id="283" r:id="rId6"/>
    <p:sldId id="284" r:id="rId7"/>
    <p:sldId id="303" r:id="rId8"/>
    <p:sldId id="287" r:id="rId9"/>
    <p:sldId id="285" r:id="rId10"/>
    <p:sldId id="288" r:id="rId11"/>
    <p:sldId id="289" r:id="rId12"/>
    <p:sldId id="291" r:id="rId13"/>
    <p:sldId id="293" r:id="rId14"/>
    <p:sldId id="305" r:id="rId15"/>
    <p:sldId id="311" r:id="rId16"/>
    <p:sldId id="294" r:id="rId17"/>
    <p:sldId id="295" r:id="rId18"/>
    <p:sldId id="316" r:id="rId19"/>
    <p:sldId id="297" r:id="rId20"/>
    <p:sldId id="309" r:id="rId21"/>
    <p:sldId id="299" r:id="rId22"/>
    <p:sldId id="300" r:id="rId2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3300"/>
    <a:srgbClr val="66FF33"/>
    <a:srgbClr val="66FFFF"/>
    <a:srgbClr val="0033CC"/>
    <a:srgbClr val="FF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C8B5-D714-4EA8-A721-DD07C08FE4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E68A7-9BAF-4C18-B844-2A209A4AF5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A8B1-E57B-4512-90FF-F45C7A53B3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AC339-1AD9-4E0F-B1CB-D0ABDC9CC6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608B0-08D5-4586-8A16-6FB9C6F114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63851-6B86-4660-9849-6B8192F436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83EB4-FB29-40FD-8746-2C356D970D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A437-C0A5-48DC-83EB-10B5F19542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22A2-6E89-48E8-83AC-0039954DC9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56C61-083D-4AE6-BA7B-431C695525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5864-BF06-49D9-975E-2C10E01AE5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55E699F4-E595-4F25-BAF6-B28171F5E1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en.wikipedia.org/w/index.php?title=Psychrobacter&amp;action=edit&amp;redlink=1" TargetMode="External"/><Relationship Id="rId7" Type="http://schemas.openxmlformats.org/officeDocument/2006/relationships/hyperlink" Target="http://en.wikipedia.org/wiki/Sphingomonas" TargetMode="External"/><Relationship Id="rId2" Type="http://schemas.openxmlformats.org/officeDocument/2006/relationships/hyperlink" Target="http://en.wikipedia.org/wiki/Arthrobac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Hyphomonas" TargetMode="External"/><Relationship Id="rId5" Type="http://schemas.openxmlformats.org/officeDocument/2006/relationships/hyperlink" Target="http://en.wikipedia.org/wiki/Pseudomonas" TargetMode="External"/><Relationship Id="rId4" Type="http://schemas.openxmlformats.org/officeDocument/2006/relationships/hyperlink" Target="http://en.wikipedia.org/wiki/Halomona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Helicobacter_pylori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Erysipelothrix_rhusiopathiae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5.jpeg"/><Relationship Id="rId3" Type="http://schemas.openxmlformats.org/officeDocument/2006/relationships/hyperlink" Target="http://en.wikipedia.org/wiki/Ionizing_radiation" TargetMode="External"/><Relationship Id="rId7" Type="http://schemas.openxmlformats.org/officeDocument/2006/relationships/hyperlink" Target="http://www.water.aero/images/DNA_after.jpg" TargetMode="External"/><Relationship Id="rId12" Type="http://schemas.openxmlformats.org/officeDocument/2006/relationships/hyperlink" Target="http://thelivingcosmos.com/Extremophiles/RadiationResistant_12May06_files/image002.jpg" TargetMode="External"/><Relationship Id="rId2" Type="http://schemas.openxmlformats.org/officeDocument/2006/relationships/hyperlink" Target="http://en.wikipedia.org/wiki/Organism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4.jpeg"/><Relationship Id="rId5" Type="http://schemas.openxmlformats.org/officeDocument/2006/relationships/hyperlink" Target="http://upload.wikimedia.org/wikipedia/commons/thumb/f/fd/DNA_UV_mutation.svg/300px-DNA_UV_mutation.svg.png" TargetMode="External"/><Relationship Id="rId10" Type="http://schemas.openxmlformats.org/officeDocument/2006/relationships/image" Target="../media/image13.jpeg"/><Relationship Id="rId4" Type="http://schemas.openxmlformats.org/officeDocument/2006/relationships/hyperlink" Target="http://en.wikipedia.org/wiki/Deinococcus_radiodurans" TargetMode="External"/><Relationship Id="rId9" Type="http://schemas.openxmlformats.org/officeDocument/2006/relationships/hyperlink" Target="http://www.google.iq/imgres?imgurl=http://academic.pgcc.edu/~kroberts/Lecture/Chapter%207/07-22_PyrimidineDimer_L.jpg&amp;imgrefurl=http://academic.pgcc.edu/~kroberts/Lecture/Chapter%207/mutagens.html&amp;usg=__MmbfdTACqqVKIi1TnSQ4gmitENQ=&amp;h=698&amp;w=832&amp;sz=83&amp;hl=ar&amp;start=20&amp;zoom=1&amp;tbnid=vadL-eAHac1-lM:&amp;tbnh=121&amp;tbnw=144&amp;ei=35lwUJPHAcqGhQf-rICoBg&amp;prev=/search?q=thymine+dimers&amp;hl=ar&amp;gbv=2&amp;tbm=isch&amp;itbs=1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ascal_(unit)" TargetMode="External"/><Relationship Id="rId3" Type="http://schemas.openxmlformats.org/officeDocument/2006/relationships/hyperlink" Target="http://en.wikipedia.org/wiki/High_pressure" TargetMode="External"/><Relationship Id="rId7" Type="http://schemas.openxmlformats.org/officeDocument/2006/relationships/hyperlink" Target="http://en.wikipedia.org/wiki/Atmosphere_(unit)" TargetMode="External"/><Relationship Id="rId2" Type="http://schemas.openxmlformats.org/officeDocument/2006/relationships/hyperlink" Target="http://en.wikipedia.org/wiki/Organis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Seabed" TargetMode="External"/><Relationship Id="rId11" Type="http://schemas.openxmlformats.org/officeDocument/2006/relationships/image" Target="../media/image16.wmf"/><Relationship Id="rId5" Type="http://schemas.openxmlformats.org/officeDocument/2006/relationships/hyperlink" Target="http://en.wikipedia.org/wiki/Archaea" TargetMode="External"/><Relationship Id="rId10" Type="http://schemas.openxmlformats.org/officeDocument/2006/relationships/hyperlink" Target="http://en.wikipedia.org/wiki/Halomonas_salaria" TargetMode="External"/><Relationship Id="rId4" Type="http://schemas.openxmlformats.org/officeDocument/2006/relationships/hyperlink" Target="http://en.wikipedia.org/wiki/Bacteria" TargetMode="External"/><Relationship Id="rId9" Type="http://schemas.openxmlformats.org/officeDocument/2006/relationships/hyperlink" Target="http://en.wikipedia.org/wiki/Xenophyophor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313" y="3143250"/>
            <a:ext cx="8812212" cy="985838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/>
            </a:r>
            <a:b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</a:br>
            <a: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/>
            </a:r>
            <a:b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</a:br>
            <a: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>Microbial nutrition, </a:t>
            </a:r>
            <a:b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</a:b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>and nutritional requirements</a:t>
            </a:r>
            <a:r>
              <a:rPr lang="en-US" sz="3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/>
            </a:r>
            <a:br>
              <a:rPr lang="en-US" sz="3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</a:br>
            <a:r>
              <a:rPr lang="en-US" sz="3000" i="1" smtClean="0">
                <a:solidFill>
                  <a:schemeClr val="tx1"/>
                </a:solidFill>
                <a:latin typeface="Castellar" pitchFamily="18" charset="0"/>
              </a:rPr>
              <a:t/>
            </a:r>
            <a:br>
              <a:rPr lang="en-US" sz="3000" i="1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en-US" sz="3000" i="1" smtClean="0">
                <a:solidFill>
                  <a:srgbClr val="C00000"/>
                </a:solidFill>
                <a:latin typeface="Castellar" pitchFamily="18" charset="0"/>
              </a:rPr>
              <a:t>3</a:t>
            </a:r>
            <a:r>
              <a:rPr lang="en-US" sz="3000" i="1" baseline="30000" smtClean="0">
                <a:solidFill>
                  <a:srgbClr val="C00000"/>
                </a:solidFill>
                <a:latin typeface="Castellar" pitchFamily="18" charset="0"/>
              </a:rPr>
              <a:t>rd</a:t>
            </a:r>
            <a:r>
              <a:rPr lang="en-US" sz="3000" i="1" smtClean="0">
                <a:solidFill>
                  <a:srgbClr val="C00000"/>
                </a:solidFill>
                <a:latin typeface="Castellar" pitchFamily="18" charset="0"/>
              </a:rPr>
              <a:t> </a:t>
            </a:r>
            <a:r>
              <a:rPr lang="en-US" sz="3000" i="1" smtClean="0">
                <a:solidFill>
                  <a:srgbClr val="C00000"/>
                </a:solidFill>
                <a:latin typeface="Castellar" pitchFamily="18" charset="0"/>
              </a:rPr>
              <a:t>lecture</a:t>
            </a:r>
            <a: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  <a:t/>
            </a:r>
            <a:b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  <a:t/>
            </a:r>
            <a:b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en-US" sz="3000" i="1" dirty="0" smtClean="0">
                <a:solidFill>
                  <a:schemeClr val="hlink"/>
                </a:solidFill>
                <a:latin typeface="Castellar" pitchFamily="18" charset="0"/>
              </a:rPr>
              <a:t>prepared by</a:t>
            </a:r>
            <a: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  <a:t/>
            </a:r>
            <a:b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br>
              <a:rPr lang="en-US" sz="3000" i="1" dirty="0" smtClean="0">
                <a:solidFill>
                  <a:schemeClr val="tx1"/>
                </a:solidFill>
                <a:latin typeface="Castellar" pitchFamily="18" charset="0"/>
              </a:rPr>
            </a:br>
            <a:r>
              <a:rPr lang="en-US" sz="3000" i="1" dirty="0" smtClean="0">
                <a:solidFill>
                  <a:srgbClr val="00FF00"/>
                </a:solidFill>
                <a:latin typeface="Bodoni MT Black" pitchFamily="18" charset="0"/>
              </a:rPr>
              <a:t>Dr. </a:t>
            </a:r>
            <a:r>
              <a:rPr lang="en-US" sz="3000" i="1" dirty="0" err="1" smtClean="0">
                <a:solidFill>
                  <a:srgbClr val="00FF00"/>
                </a:solidFill>
                <a:latin typeface="Bodoni MT Black" pitchFamily="18" charset="0"/>
              </a:rPr>
              <a:t>Ihsan</a:t>
            </a:r>
            <a:r>
              <a:rPr lang="en-US" sz="3000" i="1" dirty="0" smtClean="0">
                <a:solidFill>
                  <a:srgbClr val="00FF00"/>
                </a:solidFill>
                <a:latin typeface="Bodoni MT Black" pitchFamily="18" charset="0"/>
              </a:rPr>
              <a:t> </a:t>
            </a:r>
            <a:r>
              <a:rPr lang="en-US" sz="3000" i="1" dirty="0" err="1" smtClean="0">
                <a:solidFill>
                  <a:srgbClr val="00FF00"/>
                </a:solidFill>
                <a:latin typeface="Bodoni MT Black" pitchFamily="18" charset="0"/>
              </a:rPr>
              <a:t>edan</a:t>
            </a:r>
            <a:r>
              <a:rPr lang="en-US" sz="3000" i="1" dirty="0" smtClean="0">
                <a:solidFill>
                  <a:srgbClr val="00FF00"/>
                </a:solidFill>
                <a:latin typeface="Bodoni MT Black" pitchFamily="18" charset="0"/>
              </a:rPr>
              <a:t> </a:t>
            </a:r>
            <a:r>
              <a:rPr lang="en-US" sz="3000" i="1" dirty="0" err="1" smtClean="0">
                <a:solidFill>
                  <a:srgbClr val="00FF00"/>
                </a:solidFill>
                <a:latin typeface="Bodoni MT Black" pitchFamily="18" charset="0"/>
              </a:rPr>
              <a:t>alsaimary</a:t>
            </a:r>
            <a:r>
              <a:rPr lang="en-US" sz="3000" i="1" dirty="0" smtClean="0">
                <a:solidFill>
                  <a:srgbClr val="FFFF00"/>
                </a:solidFill>
                <a:latin typeface="Bodoni MT Black" pitchFamily="18" charset="0"/>
              </a:rPr>
              <a:t/>
            </a:r>
            <a:br>
              <a:rPr lang="en-US" sz="3000" i="1" dirty="0" smtClean="0">
                <a:solidFill>
                  <a:srgbClr val="FFFF00"/>
                </a:solidFill>
                <a:latin typeface="Bodoni MT Black" pitchFamily="18" charset="0"/>
              </a:rPr>
            </a:br>
            <a:r>
              <a:rPr lang="en-US" sz="3000" i="1" dirty="0" smtClean="0">
                <a:solidFill>
                  <a:srgbClr val="FFFF00"/>
                </a:solidFill>
                <a:latin typeface="Bodoni MT Black" pitchFamily="18" charset="0"/>
              </a:rPr>
              <a:t>Professor</a:t>
            </a:r>
            <a:br>
              <a:rPr lang="en-US" sz="3000" i="1" dirty="0" smtClean="0">
                <a:solidFill>
                  <a:srgbClr val="FFFF00"/>
                </a:solidFill>
                <a:latin typeface="Bodoni MT Black" pitchFamily="18" charset="0"/>
              </a:rPr>
            </a:br>
            <a:r>
              <a:rPr lang="en-US" sz="3000" i="1" dirty="0" smtClean="0">
                <a:solidFill>
                  <a:srgbClr val="FFFF00"/>
                </a:solidFill>
                <a:latin typeface="Bodoni MT Black" pitchFamily="18" charset="0"/>
              </a:rPr>
              <a:t>department of microbiology – college of medicine – university of </a:t>
            </a:r>
            <a:r>
              <a:rPr lang="en-US" sz="3000" i="1" dirty="0" err="1" smtClean="0">
                <a:solidFill>
                  <a:srgbClr val="FFFF00"/>
                </a:solidFill>
                <a:latin typeface="Bodoni MT Black" pitchFamily="18" charset="0"/>
              </a:rPr>
              <a:t>basrah</a:t>
            </a:r>
            <a:r>
              <a:rPr lang="en-US" sz="3000" i="1" dirty="0" smtClean="0">
                <a:solidFill>
                  <a:srgbClr val="FFFF00"/>
                </a:solidFill>
                <a:latin typeface="Bodoni MT Black" pitchFamily="18" charset="0"/>
              </a:rPr>
              <a:t> - </a:t>
            </a:r>
            <a:r>
              <a:rPr lang="en-US" sz="3000" i="1" dirty="0" err="1" smtClean="0">
                <a:solidFill>
                  <a:srgbClr val="FFFF00"/>
                </a:solidFill>
                <a:latin typeface="Bodoni MT Black" pitchFamily="18" charset="0"/>
              </a:rPr>
              <a:t>iraq</a:t>
            </a:r>
            <a:r>
              <a:rPr lang="en-US" sz="3000" i="1" dirty="0" smtClean="0">
                <a:solidFill>
                  <a:schemeClr val="tx1"/>
                </a:solidFill>
                <a:latin typeface="Bodoni MT Black" pitchFamily="18" charset="0"/>
              </a:rPr>
              <a:t/>
            </a:r>
            <a:br>
              <a:rPr lang="en-US" sz="3000" i="1" dirty="0" smtClean="0">
                <a:solidFill>
                  <a:schemeClr val="tx1"/>
                </a:solidFill>
                <a:latin typeface="Bodoni MT Black" pitchFamily="18" charset="0"/>
              </a:rPr>
            </a:br>
            <a:endParaRPr lang="en-US" sz="3000" i="1" dirty="0" smtClean="0">
              <a:solidFill>
                <a:schemeClr val="tx1"/>
              </a:solidFill>
              <a:latin typeface="Bodoni MT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13276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9144000" cy="1371600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</a:rPr>
              <a:t>Classification of microorganisms according to carbon sources and energy sources: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2438400"/>
            <a:ext cx="3581400" cy="4419600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</a:rPr>
              <a:t>Nutritional types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Chemo-</a:t>
            </a:r>
          </a:p>
          <a:p>
            <a:pPr lvl="2" algn="l" rtl="0" eaLnBrk="1" hangingPunct="1"/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Chemical compounds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Photo-</a:t>
            </a:r>
          </a:p>
          <a:p>
            <a:pPr lvl="2" algn="l" rtl="0" eaLnBrk="1" hangingPunct="1"/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light</a:t>
            </a:r>
          </a:p>
        </p:txBody>
      </p:sp>
      <p:graphicFrame>
        <p:nvGraphicFramePr>
          <p:cNvPr id="79916" name="Group 44"/>
          <p:cNvGraphicFramePr>
            <a:graphicFrameLocks noGrp="1"/>
          </p:cNvGraphicFramePr>
          <p:nvPr>
            <p:ph sz="half" idx="4294967295"/>
          </p:nvPr>
        </p:nvGraphicFramePr>
        <p:xfrm>
          <a:off x="3851275" y="1916113"/>
          <a:ext cx="5084763" cy="4797427"/>
        </p:xfrm>
        <a:graphic>
          <a:graphicData uri="http://schemas.openxmlformats.org/drawingml/2006/table">
            <a:tbl>
              <a:tblPr/>
              <a:tblGrid>
                <a:gridCol w="2132013"/>
                <a:gridCol w="1312862"/>
                <a:gridCol w="1639888"/>
              </a:tblGrid>
              <a:tr h="8778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Name of 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Carbon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Energy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Photoautotrophs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 autotrophs)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sunlight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chemoautotrophs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Simple inorganic chemicals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photoheterotrophs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sunlight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Chemoheterotrophs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(Heterotrophs)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organic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Metabolizing organic cmpds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Other Heterotrophs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3962400" cy="4419600"/>
          </a:xfrm>
        </p:spPr>
        <p:txBody>
          <a:bodyPr/>
          <a:lstStyle/>
          <a:p>
            <a:pPr algn="l" rtl="0" eaLnBrk="1" hangingPunct="1"/>
            <a:r>
              <a:rPr lang="en-US" sz="2800" b="1" smtClean="0">
                <a:solidFill>
                  <a:srgbClr val="008000"/>
                </a:solidFill>
                <a:latin typeface="Times New Roman" pitchFamily="18" charset="0"/>
              </a:rPr>
              <a:t>Saprobes</a:t>
            </a:r>
            <a:r>
              <a:rPr lang="en-US" sz="280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</a:p>
          <a:p>
            <a:pPr lvl="1" algn="l" rtl="0" eaLnBrk="1" hangingPunct="1"/>
            <a:r>
              <a:rPr lang="en-US" sz="2400" smtClean="0">
                <a:solidFill>
                  <a:srgbClr val="008000"/>
                </a:solidFill>
                <a:latin typeface="Times New Roman" pitchFamily="18" charset="0"/>
              </a:rPr>
              <a:t>decompose dead organisms</a:t>
            </a:r>
          </a:p>
          <a:p>
            <a:pPr lvl="1" algn="l" rtl="0" eaLnBrk="1" hangingPunct="1"/>
            <a:r>
              <a:rPr lang="en-US" sz="2400" smtClean="0">
                <a:solidFill>
                  <a:srgbClr val="008000"/>
                </a:solidFill>
                <a:latin typeface="Times New Roman" pitchFamily="18" charset="0"/>
              </a:rPr>
              <a:t>recycle elements</a:t>
            </a:r>
          </a:p>
          <a:p>
            <a:pPr lvl="1" algn="l" rtl="0" eaLnBrk="1" hangingPunct="1"/>
            <a:r>
              <a:rPr lang="en-US" sz="2400" smtClean="0">
                <a:solidFill>
                  <a:srgbClr val="008000"/>
                </a:solidFill>
                <a:latin typeface="Times New Roman" pitchFamily="18" charset="0"/>
              </a:rPr>
              <a:t>release enzymes to digest materials</a:t>
            </a:r>
          </a:p>
          <a:p>
            <a:pPr algn="l" rtl="0" eaLnBrk="1" hangingPunct="1"/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</a:rPr>
              <a:t>Parasites</a:t>
            </a: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lvl="1" algn="l" rtl="0" eaLnBrk="1" hangingPunct="1"/>
            <a:r>
              <a:rPr lang="en-US" sz="2400" smtClean="0">
                <a:solidFill>
                  <a:srgbClr val="FF3300"/>
                </a:solidFill>
                <a:latin typeface="Times New Roman" pitchFamily="18" charset="0"/>
              </a:rPr>
              <a:t>utilize tissues and fluids of a living host </a:t>
            </a:r>
          </a:p>
          <a:p>
            <a:pPr lvl="1" algn="l" rtl="0" eaLnBrk="1" hangingPunct="1"/>
            <a:r>
              <a:rPr lang="en-US" sz="2400" smtClean="0">
                <a:solidFill>
                  <a:srgbClr val="FF3300"/>
                </a:solidFill>
                <a:latin typeface="Times New Roman" pitchFamily="18" charset="0"/>
              </a:rPr>
              <a:t>cause harm</a:t>
            </a:r>
          </a:p>
        </p:txBody>
      </p:sp>
      <p:pic>
        <p:nvPicPr>
          <p:cNvPr id="10244" name="Picture 3" descr="mush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58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_38557759_300wor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267200"/>
            <a:ext cx="36576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05800" cy="17065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Environmental  Influences on Microbial Growth</a:t>
            </a:r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 temperature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 oxygen requirements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 pH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 Osmotic pressure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 radiation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 hydrostatic pressure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FF00"/>
                </a:solidFill>
                <a:latin typeface="Times New Roman" pitchFamily="18" charset="0"/>
              </a:rPr>
              <a:t>1-Temperature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85875"/>
            <a:ext cx="5072063" cy="4840288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</a:rPr>
              <a:t>Psychrophiles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marL="990600" lvl="1" indent="-533400"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optimum temperature below 15</a:t>
            </a:r>
            <a:r>
              <a:rPr lang="en-US" sz="2400" baseline="30000" smtClean="0">
                <a:solidFill>
                  <a:srgbClr val="FFFF00"/>
                </a:solidFill>
                <a:latin typeface="Times New Roman" pitchFamily="18" charset="0"/>
              </a:rPr>
              <a:t>o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C, capable of growth at 0</a:t>
            </a:r>
            <a:r>
              <a:rPr lang="en-US" sz="2400" baseline="30000" smtClean="0">
                <a:solidFill>
                  <a:srgbClr val="FFFF00"/>
                </a:solidFill>
                <a:latin typeface="Times New Roman" pitchFamily="18" charset="0"/>
              </a:rPr>
              <a:t>o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C</a:t>
            </a:r>
          </a:p>
          <a:p>
            <a:pPr marL="990600" lvl="1" indent="-533400" algn="l" rtl="0" eaLnBrk="1" hangingPunct="1">
              <a:lnSpc>
                <a:spcPct val="90000"/>
              </a:lnSpc>
              <a:buFontTx/>
              <a:buChar char="•"/>
            </a:pPr>
            <a:r>
              <a:rPr lang="en-US" sz="1600" smtClean="0">
                <a:solidFill>
                  <a:srgbClr val="FF0000"/>
                </a:solidFill>
              </a:rPr>
              <a:t>Examples are </a:t>
            </a:r>
            <a:r>
              <a:rPr lang="en-US" sz="1600" i="1" smtClean="0">
                <a:solidFill>
                  <a:srgbClr val="FF0000"/>
                </a:solidFill>
                <a:hlinkClick r:id="rId2" action="ppaction://hlinkfile" tooltip="Arthrobacter"/>
              </a:rPr>
              <a:t>Arthrobacter</a:t>
            </a:r>
            <a:r>
              <a:rPr lang="en-US" sz="1600" smtClean="0">
                <a:solidFill>
                  <a:srgbClr val="FF0000"/>
                </a:solidFill>
              </a:rPr>
              <a:t> sp., </a:t>
            </a:r>
            <a:r>
              <a:rPr lang="en-US" sz="1600" i="1" smtClean="0">
                <a:solidFill>
                  <a:srgbClr val="FF0000"/>
                </a:solidFill>
                <a:hlinkClick r:id="rId3" action="ppaction://hlinkfile" tooltip="Psychrobacter (page does not exist)"/>
              </a:rPr>
              <a:t>Psychrobacter</a:t>
            </a:r>
            <a:r>
              <a:rPr lang="en-US" sz="1600" smtClean="0">
                <a:solidFill>
                  <a:srgbClr val="FF0000"/>
                </a:solidFill>
              </a:rPr>
              <a:t> sp. and members of the genera </a:t>
            </a:r>
            <a:r>
              <a:rPr lang="en-US" sz="1600" i="1" smtClean="0">
                <a:solidFill>
                  <a:srgbClr val="FF0000"/>
                </a:solidFill>
                <a:hlinkClick r:id="rId4" action="ppaction://hlinkfile" tooltip="Halomonas"/>
              </a:rPr>
              <a:t>Halomonas</a:t>
            </a:r>
            <a:r>
              <a:rPr lang="en-US" sz="1600" smtClean="0">
                <a:solidFill>
                  <a:srgbClr val="FF0000"/>
                </a:solidFill>
              </a:rPr>
              <a:t>, </a:t>
            </a:r>
            <a:r>
              <a:rPr lang="en-US" sz="1600" i="1" smtClean="0">
                <a:solidFill>
                  <a:srgbClr val="FF0000"/>
                </a:solidFill>
                <a:hlinkClick r:id="rId5" action="ppaction://hlinkfile" tooltip="Pseudomonas"/>
              </a:rPr>
              <a:t>Pseudomonas</a:t>
            </a:r>
            <a:r>
              <a:rPr lang="en-US" sz="1600" smtClean="0">
                <a:solidFill>
                  <a:srgbClr val="FF0000"/>
                </a:solidFill>
              </a:rPr>
              <a:t>, </a:t>
            </a:r>
            <a:r>
              <a:rPr lang="en-US" sz="1600" i="1" smtClean="0">
                <a:solidFill>
                  <a:srgbClr val="FF0000"/>
                </a:solidFill>
                <a:hlinkClick r:id="rId6" action="ppaction://hlinkfile" tooltip="Hyphomonas"/>
              </a:rPr>
              <a:t>Hyphomonas</a:t>
            </a:r>
            <a:r>
              <a:rPr lang="en-US" sz="1600" smtClean="0">
                <a:solidFill>
                  <a:srgbClr val="FF0000"/>
                </a:solidFill>
              </a:rPr>
              <a:t>, and </a:t>
            </a:r>
            <a:r>
              <a:rPr lang="en-US" sz="1600" i="1" smtClean="0">
                <a:solidFill>
                  <a:srgbClr val="FF0000"/>
                </a:solidFill>
                <a:hlinkClick r:id="rId7" action="ppaction://hlinkfile" tooltip="Sphingomonas"/>
              </a:rPr>
              <a:t>Sphingomonas</a:t>
            </a:r>
            <a:r>
              <a:rPr lang="en-US" sz="1600" smtClean="0">
                <a:solidFill>
                  <a:srgbClr val="FF0000"/>
                </a:solidFill>
              </a:rPr>
              <a:t>.</a:t>
            </a:r>
            <a:endParaRPr lang="en-US" sz="160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smtClean="0">
                <a:solidFill>
                  <a:srgbClr val="66FF33"/>
                </a:solidFill>
                <a:latin typeface="Times New Roman" pitchFamily="18" charset="0"/>
              </a:rPr>
              <a:t>Mesophiles </a:t>
            </a:r>
          </a:p>
          <a:p>
            <a:pPr marL="990600" lvl="1" indent="-533400"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solidFill>
                  <a:srgbClr val="66FF33"/>
                </a:solidFill>
                <a:latin typeface="Times New Roman" pitchFamily="18" charset="0"/>
              </a:rPr>
              <a:t>optimum temperature 20</a:t>
            </a:r>
            <a:r>
              <a:rPr lang="en-US" sz="2400" baseline="30000" smtClean="0">
                <a:solidFill>
                  <a:srgbClr val="66FF33"/>
                </a:solidFill>
                <a:latin typeface="Times New Roman" pitchFamily="18" charset="0"/>
              </a:rPr>
              <a:t>o</a:t>
            </a:r>
            <a:r>
              <a:rPr lang="en-US" sz="2400" smtClean="0">
                <a:solidFill>
                  <a:srgbClr val="66FF33"/>
                </a:solidFill>
                <a:latin typeface="Times New Roman" pitchFamily="18" charset="0"/>
              </a:rPr>
              <a:t>-40</a:t>
            </a:r>
            <a:r>
              <a:rPr lang="en-US" sz="2400" baseline="30000" smtClean="0">
                <a:solidFill>
                  <a:srgbClr val="66FF33"/>
                </a:solidFill>
                <a:latin typeface="Times New Roman" pitchFamily="18" charset="0"/>
              </a:rPr>
              <a:t>o</a:t>
            </a:r>
            <a:r>
              <a:rPr lang="en-US" sz="2400" smtClean="0">
                <a:solidFill>
                  <a:srgbClr val="66FF33"/>
                </a:solidFill>
                <a:latin typeface="Times New Roman" pitchFamily="18" charset="0"/>
              </a:rPr>
              <a:t>C,</a:t>
            </a:r>
          </a:p>
          <a:p>
            <a:pPr marL="990600" lvl="1" indent="-533400"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solidFill>
                  <a:srgbClr val="66FF33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</a:rPr>
              <a:t>EX: most human pathogens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smtClean="0">
                <a:solidFill>
                  <a:srgbClr val="66FFFF"/>
                </a:solidFill>
                <a:latin typeface="Times New Roman" pitchFamily="18" charset="0"/>
              </a:rPr>
              <a:t>Thermophiles</a:t>
            </a:r>
            <a:r>
              <a:rPr lang="en-US" sz="2800" smtClean="0">
                <a:solidFill>
                  <a:srgbClr val="66FFFF"/>
                </a:solidFill>
                <a:latin typeface="Times New Roman" pitchFamily="18" charset="0"/>
              </a:rPr>
              <a:t> </a:t>
            </a:r>
          </a:p>
          <a:p>
            <a:pPr marL="990600" lvl="1" indent="-533400"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solidFill>
                  <a:srgbClr val="66FFFF"/>
                </a:solidFill>
                <a:latin typeface="Times New Roman" pitchFamily="18" charset="0"/>
              </a:rPr>
              <a:t>optimum temperature greater than 45</a:t>
            </a:r>
            <a:r>
              <a:rPr lang="en-US" sz="2400" baseline="30000" smtClean="0">
                <a:solidFill>
                  <a:srgbClr val="66FFFF"/>
                </a:solidFill>
                <a:latin typeface="Times New Roman" pitchFamily="18" charset="0"/>
              </a:rPr>
              <a:t>o</a:t>
            </a:r>
            <a:r>
              <a:rPr lang="en-US" sz="2400" smtClean="0">
                <a:solidFill>
                  <a:srgbClr val="66FFFF"/>
                </a:solidFill>
                <a:latin typeface="Times New Roman" pitchFamily="18" charset="0"/>
              </a:rPr>
              <a:t>C</a:t>
            </a:r>
          </a:p>
          <a:p>
            <a:pPr marL="990600" lvl="1" indent="-533400" algn="l" rtl="0"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>
                <a:solidFill>
                  <a:srgbClr val="66FFFF"/>
                </a:solidFill>
                <a:latin typeface="Times New Roman" pitchFamily="18" charset="0"/>
              </a:rPr>
              <a:t>Ex: </a:t>
            </a:r>
            <a:r>
              <a:rPr lang="en-US" sz="2400" i="1" smtClean="0">
                <a:solidFill>
                  <a:srgbClr val="FF0000"/>
                </a:solidFill>
                <a:latin typeface="Times New Roman" pitchFamily="18" charset="0"/>
              </a:rPr>
              <a:t>Thermus aquaticus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46250" y="1714488"/>
            <a:ext cx="386914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Physiological adaption  at High temperature- modification by </a:t>
            </a:r>
            <a:r>
              <a:rPr lang="en-US" sz="2400" b="1" dirty="0" err="1" smtClean="0">
                <a:solidFill>
                  <a:srgbClr val="7030A0"/>
                </a:solidFill>
              </a:rPr>
              <a:t>thermophiles</a:t>
            </a:r>
            <a:endParaRPr lang="en-IN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Relative greater conc. of guanine &amp; cytosine in DNA &amp; RNA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GC base pair involve in three hydrogen bonds making them more stable at high temperature than AT base pair that form only two hydrogen bond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Stability of DNA &amp;  RNA is critical to cell survival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Enzymes thermally stable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 high conc. of hydrophobic Amino acid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Cytoplasmic membrane is modified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 high proportion of high molecular weight saturated fatty acid.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2-Oxygen Requirement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algn="l" rtl="0">
              <a:spcAft>
                <a:spcPts val="800"/>
              </a:spcAft>
            </a:pPr>
            <a:r>
              <a:rPr lang="en-IN" b="1" dirty="0" smtClean="0">
                <a:solidFill>
                  <a:srgbClr val="FFFF00"/>
                </a:solidFill>
              </a:rPr>
              <a:t>molecular oxygen (O</a:t>
            </a:r>
            <a:r>
              <a:rPr lang="en-IN" b="1" baseline="-25000" dirty="0" smtClean="0">
                <a:solidFill>
                  <a:srgbClr val="FFFF00"/>
                </a:solidFill>
              </a:rPr>
              <a:t>2</a:t>
            </a:r>
            <a:r>
              <a:rPr lang="en-IN" b="1" dirty="0" smtClean="0">
                <a:solidFill>
                  <a:srgbClr val="FFFF00"/>
                </a:solidFill>
              </a:rPr>
              <a:t>) as a necessity of life, but it is actually in a sense a poisonous gas</a:t>
            </a:r>
          </a:p>
          <a:p>
            <a:pPr algn="l" rtl="0">
              <a:spcAft>
                <a:spcPts val="800"/>
              </a:spcAft>
            </a:pPr>
            <a:r>
              <a:rPr lang="en-IN" b="1" dirty="0" smtClean="0">
                <a:solidFill>
                  <a:srgbClr val="FFFF00"/>
                </a:solidFill>
              </a:rPr>
              <a:t>metabolic systems require oxygen for aerobic respiration</a:t>
            </a:r>
          </a:p>
          <a:p>
            <a:pPr algn="l" rtl="0">
              <a:spcAft>
                <a:spcPts val="800"/>
              </a:spcAft>
            </a:pPr>
            <a:r>
              <a:rPr lang="en-IN" b="1" dirty="0" smtClean="0">
                <a:solidFill>
                  <a:srgbClr val="FFFF00"/>
                </a:solidFill>
              </a:rPr>
              <a:t>Microbes that use molecular oxygen (aerobes) produce more energy from nutrients than microbes that do not use oxygen (anaerobes)</a:t>
            </a:r>
          </a:p>
          <a:p>
            <a:pPr algn="l" rtl="0">
              <a:spcAft>
                <a:spcPts val="800"/>
              </a:spcAft>
            </a:pPr>
            <a:r>
              <a:rPr lang="en-IN" b="1" dirty="0">
                <a:solidFill>
                  <a:srgbClr val="C00000"/>
                </a:solidFill>
              </a:rPr>
              <a:t>superoxide dismutase (SOD), catalase, hydrogen peroxidase</a:t>
            </a:r>
          </a:p>
          <a:p>
            <a:pPr algn="l" rtl="0">
              <a:spcAft>
                <a:spcPts val="800"/>
              </a:spcAft>
            </a:pPr>
            <a:r>
              <a:rPr lang="en-IN" b="1" dirty="0">
                <a:solidFill>
                  <a:srgbClr val="FFFF00"/>
                </a:solidFill>
              </a:rPr>
              <a:t>    </a:t>
            </a:r>
            <a:r>
              <a:rPr lang="en-IN" b="1" dirty="0">
                <a:solidFill>
                  <a:srgbClr val="C00000"/>
                </a:solidFill>
              </a:rPr>
              <a:t>Enzymes which neutralize toxic oxygen</a:t>
            </a:r>
          </a:p>
          <a:p>
            <a:pPr algn="l" rtl="0">
              <a:spcAft>
                <a:spcPts val="800"/>
              </a:spcAft>
            </a:pPr>
            <a:endParaRPr lang="en-IN" b="1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rtl="0" eaLnBrk="1" hangingPunct="1"/>
            <a:r>
              <a:rPr lang="en-US" smtClean="0">
                <a:solidFill>
                  <a:srgbClr val="66FF33"/>
                </a:solidFill>
                <a:latin typeface="Times New Roman" pitchFamily="18" charset="0"/>
              </a:rPr>
              <a:t>2.  Oxygen Requirements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524000"/>
            <a:ext cx="4038600" cy="4953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Aerobe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 requires oxygen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Obligate aerobe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cannot grow without oxygen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Facultative anaerobe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capable of growth in the absence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OR</a:t>
            </a: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 presence of oxygen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Microaerophile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does not grow at normal atmospheric tensions of oxygen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i.e., the soil, water or the human body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EX: </a:t>
            </a:r>
            <a:r>
              <a:rPr lang="en-US" sz="2000" i="1" smtClean="0">
                <a:solidFill>
                  <a:srgbClr val="66FFFF"/>
                </a:solidFill>
                <a:hlinkClick r:id="rId2" action="ppaction://hlinkfile" tooltip="Helicobacter pylori"/>
              </a:rPr>
              <a:t>Helicobacter pylori</a:t>
            </a:r>
            <a:r>
              <a:rPr lang="en-US" sz="2000" i="1" smtClean="0">
                <a:solidFill>
                  <a:srgbClr val="66FFFF"/>
                </a:solidFill>
              </a:rPr>
              <a:t> &amp; Campylobacter &amp; Borrelia</a:t>
            </a:r>
            <a:endParaRPr lang="en-US" sz="2000" smtClean="0">
              <a:solidFill>
                <a:srgbClr val="66FFFF"/>
              </a:solidFill>
              <a:latin typeface="Times New Roman" pitchFamily="18" charset="0"/>
            </a:endParaRPr>
          </a:p>
        </p:txBody>
      </p:sp>
      <p:pic>
        <p:nvPicPr>
          <p:cNvPr id="14340" name="Picture 5" descr="07_12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2055813"/>
            <a:ext cx="4572000" cy="3449637"/>
          </a:xfrm>
          <a:noFill/>
          <a:ln w="1905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2.  Oxygen Requirements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71563"/>
            <a:ext cx="5286375" cy="5029200"/>
          </a:xfrm>
        </p:spPr>
        <p:txBody>
          <a:bodyPr/>
          <a:lstStyle/>
          <a:p>
            <a:pPr algn="l" rtl="0" eaLnBrk="1" hangingPunct="1"/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</a:rPr>
              <a:t>Anaerobe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does not require oxygen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Ex: </a:t>
            </a:r>
            <a:r>
              <a:rPr lang="en-US" sz="2400" i="1" smtClean="0">
                <a:solidFill>
                  <a:srgbClr val="66FFFF"/>
                </a:solidFill>
                <a:latin typeface="Times New Roman" pitchFamily="18" charset="0"/>
              </a:rPr>
              <a:t>Clostridium </a:t>
            </a:r>
          </a:p>
          <a:p>
            <a:pPr algn="l" rtl="0" eaLnBrk="1" hangingPunct="1"/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</a:rPr>
              <a:t>Capnophiles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Need Higher  conc. Of  CO</a:t>
            </a:r>
            <a:r>
              <a:rPr lang="en-US" sz="2400" baseline="-25000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</a:p>
          <a:p>
            <a:pPr lvl="1" algn="l" rtl="0" eaLnBrk="1" hangingPunct="1"/>
            <a:r>
              <a:rPr lang="en-US" sz="2400" baseline="-25000" smtClean="0">
                <a:solidFill>
                  <a:srgbClr val="FFFF00"/>
                </a:solidFill>
                <a:latin typeface="Times New Roman" pitchFamily="18" charset="0"/>
              </a:rPr>
              <a:t>Ex: </a:t>
            </a:r>
            <a:r>
              <a:rPr lang="en-US" sz="2400" smtClean="0">
                <a:hlinkClick r:id="rId2" action="ppaction://hlinkfile" tooltip="Erysipelothrix rhusiopathiae"/>
              </a:rPr>
              <a:t>Erysipelothrix</a:t>
            </a:r>
            <a:endParaRPr lang="en-US" sz="2400" baseline="-2500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</a:rPr>
              <a:t>Aerotolerant anaerobes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does not utilize oxygen but can survive and grow to limited extent in its presence</a:t>
            </a:r>
          </a:p>
          <a:p>
            <a:pPr lvl="1" algn="l" rtl="0" eaLnBrk="1" hangingPunct="1"/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</a:rPr>
              <a:t>Ex: </a:t>
            </a:r>
            <a:r>
              <a:rPr lang="en-US" sz="2400" i="1" smtClean="0">
                <a:solidFill>
                  <a:srgbClr val="66FFFF"/>
                </a:solidFill>
                <a:latin typeface="Times New Roman" pitchFamily="18" charset="0"/>
              </a:rPr>
              <a:t>Peptostreptococcus &amp; Bateroides</a:t>
            </a:r>
          </a:p>
        </p:txBody>
      </p:sp>
      <p:pic>
        <p:nvPicPr>
          <p:cNvPr id="15364" name="Picture 7" descr="07_12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1341438"/>
            <a:ext cx="3851275" cy="4730750"/>
          </a:xfrm>
          <a:noFill/>
          <a:ln w="1905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5344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468313" y="188913"/>
            <a:ext cx="8229601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3.  pH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071563"/>
            <a:ext cx="4114800" cy="532923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Alkaliphiles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FF00"/>
                </a:solidFill>
              </a:rPr>
              <a:t>optimum pH is relatively to highly basic</a:t>
            </a:r>
          </a:p>
          <a:p>
            <a:pPr algn="l" rtl="0"/>
            <a:r>
              <a:rPr lang="en-US" sz="1100" dirty="0" smtClean="0">
                <a:solidFill>
                  <a:srgbClr val="66FFFF"/>
                </a:solidFill>
              </a:rPr>
              <a:t>Ex: </a:t>
            </a:r>
            <a:r>
              <a:rPr lang="en-US" sz="1600" i="1" dirty="0" smtClean="0">
                <a:solidFill>
                  <a:srgbClr val="66FFFF"/>
                </a:solidFill>
              </a:rPr>
              <a:t>Bacillus </a:t>
            </a:r>
            <a:r>
              <a:rPr lang="en-US" sz="1600" i="1" dirty="0" err="1" smtClean="0">
                <a:solidFill>
                  <a:srgbClr val="66FFFF"/>
                </a:solidFill>
              </a:rPr>
              <a:t>okhensis</a:t>
            </a:r>
            <a:r>
              <a:rPr lang="en-US" sz="1600" i="1" dirty="0" smtClean="0">
                <a:solidFill>
                  <a:srgbClr val="66FFFF"/>
                </a:solidFill>
              </a:rPr>
              <a:t> &amp;</a:t>
            </a:r>
            <a:endParaRPr lang="en-US" sz="1600" dirty="0" smtClean="0">
              <a:solidFill>
                <a:srgbClr val="66FFFF"/>
              </a:solidFill>
            </a:endParaRPr>
          </a:p>
          <a:p>
            <a:pPr algn="l" rtl="0"/>
            <a:r>
              <a:rPr lang="en-US" sz="1600" i="1" dirty="0" err="1" smtClean="0">
                <a:solidFill>
                  <a:srgbClr val="66FFFF"/>
                </a:solidFill>
              </a:rPr>
              <a:t>Alkalibacterium</a:t>
            </a:r>
            <a:r>
              <a:rPr lang="en-US" sz="1600" i="1" dirty="0" smtClean="0">
                <a:solidFill>
                  <a:srgbClr val="66FFFF"/>
                </a:solidFill>
              </a:rPr>
              <a:t> </a:t>
            </a:r>
            <a:r>
              <a:rPr lang="en-US" sz="1600" i="1" dirty="0" err="1" smtClean="0">
                <a:solidFill>
                  <a:srgbClr val="66FFFF"/>
                </a:solidFill>
              </a:rPr>
              <a:t>iburiense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0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Neutrophiles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FF00"/>
                </a:solidFill>
              </a:rPr>
              <a:t>optimum pH ranges about pH 7 (plus or minus)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66FFFF"/>
                </a:solidFill>
              </a:rPr>
              <a:t>Ex: human pathogens</a:t>
            </a:r>
          </a:p>
          <a:p>
            <a:pPr algn="l" rtl="0" eaLnBrk="1" hangingPunct="1">
              <a:lnSpc>
                <a:spcPct val="90000"/>
              </a:lnSpc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Acidophiles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FF00"/>
                </a:solidFill>
              </a:rPr>
              <a:t>optimum pH is relatively to highly acidic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FF00"/>
                </a:solidFill>
              </a:rPr>
              <a:t>Ex: </a:t>
            </a:r>
            <a:r>
              <a:rPr lang="en-US" sz="2000" i="1" dirty="0" err="1" smtClean="0">
                <a:solidFill>
                  <a:srgbClr val="66FFFF"/>
                </a:solidFill>
              </a:rPr>
              <a:t>Acidobacterium</a:t>
            </a:r>
            <a:r>
              <a:rPr lang="en-US" sz="2000" i="1" dirty="0" smtClean="0">
                <a:solidFill>
                  <a:srgbClr val="66FFFF"/>
                </a:solidFill>
              </a:rPr>
              <a:t> &amp; </a:t>
            </a:r>
            <a:r>
              <a:rPr lang="en-US" sz="2000" i="1" dirty="0" err="1" smtClean="0">
                <a:solidFill>
                  <a:srgbClr val="66FFFF"/>
                </a:solidFill>
              </a:rPr>
              <a:t>Thiobacillus</a:t>
            </a:r>
            <a:endParaRPr lang="en-US" sz="2000" i="1" dirty="0" smtClean="0">
              <a:solidFill>
                <a:srgbClr val="66FFFF"/>
              </a:solidFill>
            </a:endParaRPr>
          </a:p>
        </p:txBody>
      </p:sp>
      <p:pic>
        <p:nvPicPr>
          <p:cNvPr id="17412" name="Picture 6" descr="grow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762000"/>
            <a:ext cx="3810000" cy="2619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413" name="Picture 8" descr="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86200"/>
            <a:ext cx="4114800" cy="2295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20713"/>
            <a:ext cx="8458200" cy="53340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 of the lecture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1-define  microbial nutrition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determine the types of nutrients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 classify the microorganisms depend on the types of  nutrition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4-discuss the importance of each nutrients in the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livuiing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microorganisms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 clarify physicochemical factors affecting on microorganisms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815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4-Osmotic Pressure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5857892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IN" sz="2000" b="1" dirty="0" smtClean="0">
                <a:solidFill>
                  <a:srgbClr val="FFFF00"/>
                </a:solidFill>
              </a:rPr>
              <a:t>Microorganisms obtain almost all their nutrients in solution from the surrounding water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</a:rPr>
              <a:t>Osmotic pressure – water diffusing across cell membrane in response to solute conc.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</a:rPr>
              <a:t>Bacteria 80% water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</a:rPr>
              <a:t>Require water to grow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 err="1">
                <a:solidFill>
                  <a:srgbClr val="FF0000"/>
                </a:solidFill>
              </a:rPr>
              <a:t>Xerophiles</a:t>
            </a:r>
            <a:r>
              <a:rPr lang="en-US" sz="2000" b="1" dirty="0">
                <a:solidFill>
                  <a:srgbClr val="FFFF00"/>
                </a:solidFill>
              </a:rPr>
              <a:t> are </a:t>
            </a:r>
            <a:r>
              <a:rPr lang="en-US" sz="2000" b="1" dirty="0" err="1">
                <a:solidFill>
                  <a:srgbClr val="FFFF00"/>
                </a:solidFill>
              </a:rPr>
              <a:t>extremophilic</a:t>
            </a:r>
            <a:r>
              <a:rPr lang="en-US" sz="2000" b="1" dirty="0">
                <a:solidFill>
                  <a:srgbClr val="FFFF00"/>
                </a:solidFill>
              </a:rPr>
              <a:t> organisms that can grow and reproduce in conditions with a low availability of water, </a:t>
            </a:r>
            <a:r>
              <a:rPr lang="en-US" sz="2000" b="1" dirty="0" err="1">
                <a:solidFill>
                  <a:srgbClr val="FF0000"/>
                </a:solidFill>
              </a:rPr>
              <a:t>Xerophiles</a:t>
            </a:r>
            <a:r>
              <a:rPr lang="en-US" sz="2000" b="1" dirty="0">
                <a:solidFill>
                  <a:srgbClr val="FFFF00"/>
                </a:solidFill>
              </a:rPr>
              <a:t> are often said to be "</a:t>
            </a:r>
            <a:r>
              <a:rPr lang="en-US" sz="2000" b="1" dirty="0" err="1">
                <a:solidFill>
                  <a:srgbClr val="FF0000"/>
                </a:solidFill>
              </a:rPr>
              <a:t>xerotolerant</a:t>
            </a:r>
            <a:r>
              <a:rPr lang="en-US" sz="2000" b="1" dirty="0">
                <a:solidFill>
                  <a:srgbClr val="FFFF00"/>
                </a:solidFill>
              </a:rPr>
              <a:t>", meaning tolerant of dry conditions. They can survive in environments with water activity below 0.8.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l" rtl="0">
              <a:spcAft>
                <a:spcPts val="600"/>
              </a:spcAft>
            </a:pPr>
            <a:r>
              <a:rPr lang="en-US" sz="2000" b="1" dirty="0" err="1" smtClean="0">
                <a:solidFill>
                  <a:srgbClr val="00FF00"/>
                </a:solidFill>
              </a:rPr>
              <a:t>Endoliths</a:t>
            </a:r>
            <a:r>
              <a:rPr lang="en-US" sz="2000" b="1" dirty="0" smtClean="0">
                <a:solidFill>
                  <a:srgbClr val="00FF00"/>
                </a:solidFill>
              </a:rPr>
              <a:t> </a:t>
            </a:r>
            <a:r>
              <a:rPr lang="en-US" sz="2000" b="1" dirty="0">
                <a:solidFill>
                  <a:srgbClr val="00FF00"/>
                </a:solidFill>
              </a:rPr>
              <a:t>and halophiles</a:t>
            </a:r>
            <a:r>
              <a:rPr lang="en-US" sz="2000" b="1" dirty="0">
                <a:solidFill>
                  <a:srgbClr val="FFFF00"/>
                </a:solidFill>
              </a:rPr>
              <a:t> are often </a:t>
            </a:r>
            <a:r>
              <a:rPr lang="en-US" sz="2000" b="1" dirty="0" err="1">
                <a:solidFill>
                  <a:srgbClr val="FFFF00"/>
                </a:solidFill>
              </a:rPr>
              <a:t>xerotolerant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</a:rPr>
              <a:t>Ex: </a:t>
            </a:r>
            <a:r>
              <a:rPr lang="en-US" sz="2000" b="1" i="1" dirty="0" err="1">
                <a:solidFill>
                  <a:srgbClr val="FFFF00"/>
                </a:solidFill>
              </a:rPr>
              <a:t>Trichosporonoides</a:t>
            </a:r>
            <a:r>
              <a:rPr lang="en-US" sz="2000" b="1" i="1" dirty="0">
                <a:solidFill>
                  <a:srgbClr val="FFFF00"/>
                </a:solidFill>
              </a:rPr>
              <a:t> </a:t>
            </a:r>
            <a:r>
              <a:rPr lang="en-US" sz="2000" b="1" i="1" dirty="0" err="1">
                <a:solidFill>
                  <a:srgbClr val="FFFF00"/>
                </a:solidFill>
              </a:rPr>
              <a:t>nigrescens</a:t>
            </a:r>
            <a:r>
              <a:rPr lang="en-US" sz="2000" b="1" i="1" dirty="0">
                <a:solidFill>
                  <a:srgbClr val="FFFF00"/>
                </a:solidFill>
              </a:rPr>
              <a:t> 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</a:rPr>
              <a:t>extreme </a:t>
            </a:r>
            <a:r>
              <a:rPr lang="en-US" sz="2000" b="1" dirty="0">
                <a:solidFill>
                  <a:srgbClr val="FFFF00"/>
                </a:solidFill>
              </a:rPr>
              <a:t>or obligate halophiles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</a:rPr>
              <a:t>Adapted to and require high salt concentrations</a:t>
            </a:r>
          </a:p>
          <a:p>
            <a:pPr algn="l" rtl="0"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</a:rPr>
              <a:t>Ex: </a:t>
            </a:r>
            <a:r>
              <a:rPr lang="en-US" sz="2000" b="1" i="1" dirty="0" err="1">
                <a:solidFill>
                  <a:srgbClr val="FFFF00"/>
                </a:solidFill>
              </a:rPr>
              <a:t>Halococcus</a:t>
            </a:r>
            <a:r>
              <a:rPr lang="en-US" sz="2000" b="1" i="1" dirty="0">
                <a:solidFill>
                  <a:srgbClr val="FFFF00"/>
                </a:solidFill>
              </a:rPr>
              <a:t> &amp; </a:t>
            </a:r>
            <a:r>
              <a:rPr lang="en-US" sz="2000" b="1" i="1" dirty="0" err="1">
                <a:solidFill>
                  <a:srgbClr val="FFFF00"/>
                </a:solidFill>
              </a:rPr>
              <a:t>Halobacterium</a:t>
            </a:r>
            <a:endParaRPr lang="en-US" sz="2000" b="1" i="1" dirty="0">
              <a:solidFill>
                <a:srgbClr val="FFFF00"/>
              </a:solidFill>
            </a:endParaRPr>
          </a:p>
          <a:p>
            <a:pPr algn="l" rtl="0">
              <a:spcAft>
                <a:spcPts val="600"/>
              </a:spcAft>
            </a:pPr>
            <a:endParaRPr lang="en-US" sz="2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28"/>
            <a:ext cx="5400675" cy="11430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FFFF00"/>
                </a:solidFill>
              </a:rPr>
              <a:t>5.  Radiation</a:t>
            </a:r>
            <a:br>
              <a:rPr lang="en-US" u="sng" dirty="0" smtClean="0">
                <a:solidFill>
                  <a:srgbClr val="FFFF00"/>
                </a:solidFill>
              </a:rPr>
            </a:br>
            <a:r>
              <a:rPr lang="en-US" sz="2000" u="sng" dirty="0" smtClean="0">
                <a:solidFill>
                  <a:srgbClr val="FFFF00"/>
                </a:solidFill>
              </a:rPr>
              <a:t>1-short wave length  ,high </a:t>
            </a:r>
            <a:r>
              <a:rPr lang="en-US" sz="2000" u="sng" dirty="0" err="1" smtClean="0">
                <a:solidFill>
                  <a:srgbClr val="FFFF00"/>
                </a:solidFill>
              </a:rPr>
              <a:t>eneregy</a:t>
            </a:r>
            <a:r>
              <a:rPr lang="en-US" sz="2000" u="sng" dirty="0" smtClean="0">
                <a:solidFill>
                  <a:srgbClr val="FFFF00"/>
                </a:solidFill>
              </a:rPr>
              <a:t> radiation</a:t>
            </a:r>
            <a:r>
              <a:rPr lang="en-US" u="sng" dirty="0" smtClean="0">
                <a:solidFill>
                  <a:srgbClr val="FFFF00"/>
                </a:solidFill>
              </a:rPr>
              <a:t/>
            </a:r>
            <a:br>
              <a:rPr lang="en-US" u="sng" dirty="0" smtClean="0">
                <a:solidFill>
                  <a:srgbClr val="FFFF00"/>
                </a:solidFill>
              </a:rPr>
            </a:br>
            <a:r>
              <a:rPr lang="en-US" u="sng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smtClean="0">
                <a:solidFill>
                  <a:srgbClr val="FFFF00"/>
                </a:solidFill>
              </a:rPr>
              <a:t>2-larg wave length , low </a:t>
            </a:r>
            <a:r>
              <a:rPr lang="en-US" sz="2000" u="sng" dirty="0" err="1" smtClean="0">
                <a:solidFill>
                  <a:srgbClr val="FFFF00"/>
                </a:solidFill>
              </a:rPr>
              <a:t>eneregy</a:t>
            </a:r>
            <a:r>
              <a:rPr lang="en-US" sz="2000" u="sng" dirty="0" smtClean="0">
                <a:solidFill>
                  <a:srgbClr val="FFFF00"/>
                </a:solidFill>
              </a:rPr>
              <a:t> radiation </a:t>
            </a:r>
            <a:endParaRPr lang="en-US" u="sng" dirty="0" smtClean="0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71678"/>
            <a:ext cx="6000750" cy="478632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rgbClr val="FFFF00"/>
                </a:solidFill>
              </a:rPr>
              <a:t>Radioresistance</a:t>
            </a:r>
            <a:r>
              <a:rPr lang="en-US" sz="2400" dirty="0" smtClean="0">
                <a:solidFill>
                  <a:srgbClr val="FFFF00"/>
                </a:solidFill>
              </a:rPr>
              <a:t> is the property of </a:t>
            </a:r>
            <a:r>
              <a:rPr lang="en-US" sz="2400" u="sng" dirty="0" smtClean="0">
                <a:solidFill>
                  <a:srgbClr val="FFFF00"/>
                </a:solidFill>
              </a:rPr>
              <a:t>micro</a:t>
            </a:r>
            <a:r>
              <a:rPr lang="en-US" sz="2400" u="sng" dirty="0" smtClean="0">
                <a:solidFill>
                  <a:srgbClr val="FFFF00"/>
                </a:solidFill>
                <a:hlinkClick r:id="rId2" action="ppaction://hlinkfile" tooltip="Organisms"/>
              </a:rPr>
              <a:t>organisms</a:t>
            </a:r>
            <a:r>
              <a:rPr lang="en-US" sz="2400" dirty="0" smtClean="0">
                <a:solidFill>
                  <a:srgbClr val="FFFF00"/>
                </a:solidFill>
              </a:rPr>
              <a:t> that are capable of living in environments with very high levels of </a:t>
            </a:r>
            <a:r>
              <a:rPr lang="en-US" sz="2400" dirty="0" smtClean="0">
                <a:solidFill>
                  <a:srgbClr val="FFFF00"/>
                </a:solidFill>
                <a:hlinkClick r:id="rId3" action="ppaction://hlinkfile" tooltip="Ionizing radiation"/>
              </a:rPr>
              <a:t>ionizing radiation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ex:</a:t>
            </a:r>
            <a:r>
              <a:rPr lang="en-US" sz="2400" i="1" dirty="0" err="1" smtClean="0">
                <a:solidFill>
                  <a:srgbClr val="FFFF00"/>
                </a:solidFill>
                <a:hlinkClick r:id="rId4" action="ppaction://hlinkfile" tooltip="Deinococcus radiodurans"/>
              </a:rPr>
              <a:t>Deinococcus</a:t>
            </a:r>
            <a:r>
              <a:rPr lang="en-US" sz="2400" i="1" dirty="0" smtClean="0">
                <a:solidFill>
                  <a:srgbClr val="FFFF00"/>
                </a:solidFill>
                <a:hlinkClick r:id="rId4" action="ppaction://hlinkfile" tooltip="Deinococcus radiodurans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hlinkClick r:id="rId4" action="ppaction://hlinkfile" tooltip="Deinococcus radiodurans"/>
              </a:rPr>
              <a:t>radiodurans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algn="l" rtl="0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Great for killing bacteria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Damages the DNA (</a:t>
            </a:r>
            <a:r>
              <a:rPr lang="en-US" sz="2000" dirty="0" smtClean="0">
                <a:solidFill>
                  <a:srgbClr val="FFFF00"/>
                </a:solidFill>
              </a:rPr>
              <a:t>making thymine </a:t>
            </a:r>
            <a:r>
              <a:rPr lang="en-US" sz="2000" dirty="0" err="1" smtClean="0">
                <a:solidFill>
                  <a:srgbClr val="FFFF00"/>
                </a:solidFill>
              </a:rPr>
              <a:t>dimers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in sufficient quantity can kill the organisms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in a lower range causes mutagenesis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Cause  melanoma or </a:t>
            </a:r>
            <a:r>
              <a:rPr lang="en-US" sz="2000" dirty="0" err="1" smtClean="0">
                <a:solidFill>
                  <a:srgbClr val="FFFF00"/>
                </a:solidFill>
              </a:rPr>
              <a:t>xeroderma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pigmentosa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Spores tend to be resistant 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can survive much longer exposures </a:t>
            </a:r>
          </a:p>
        </p:txBody>
      </p:sp>
      <p:pic>
        <p:nvPicPr>
          <p:cNvPr id="19460" name="Picture 6" descr="مشاهدة الصورة بالحجم الكامل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50" y="0"/>
            <a:ext cx="1428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مشاهدة الصورة بالحجم الكامل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25" y="0"/>
            <a:ext cx="195738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0" descr="http://t3.gstatic.com/images?q=tbn:ANd9GcT_PVpi1GQxiusI46Rg0PrSyYKkofchBTXlqF_j8s-LG7bvgxzECVk8xH4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0" y="2000250"/>
            <a:ext cx="3286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4" descr="http://www.ariyan.com/pix/Services/melanoma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43625" y="3590925"/>
            <a:ext cx="30003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6" descr="مشاهدة الصورة بالحجم الكامل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250" y="2357438"/>
            <a:ext cx="1381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6.  Barophiles(</a:t>
            </a:r>
            <a:r>
              <a:rPr lang="en-US" b="1" smtClean="0">
                <a:solidFill>
                  <a:srgbClr val="FFFF00"/>
                </a:solidFill>
              </a:rPr>
              <a:t>piezophile)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57250"/>
            <a:ext cx="5143500" cy="554355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is an </a:t>
            </a:r>
            <a:r>
              <a:rPr lang="en-US" sz="2000" b="1" dirty="0" smtClean="0">
                <a:solidFill>
                  <a:srgbClr val="FFFF00"/>
                </a:solidFill>
                <a:hlinkClick r:id="rId2" action="ppaction://hlinkfile" tooltip="Organism"/>
              </a:rPr>
              <a:t>organism</a:t>
            </a:r>
            <a:r>
              <a:rPr lang="en-US" sz="2000" b="1" dirty="0" smtClean="0">
                <a:solidFill>
                  <a:srgbClr val="FFFF00"/>
                </a:solidFill>
              </a:rPr>
              <a:t> which thrives at </a:t>
            </a:r>
            <a:r>
              <a:rPr lang="en-US" sz="2000" b="1" dirty="0" smtClean="0">
                <a:solidFill>
                  <a:srgbClr val="FFFF00"/>
                </a:solidFill>
                <a:hlinkClick r:id="rId3" action="ppaction://hlinkfile" tooltip="High pressure"/>
              </a:rPr>
              <a:t>high pressures</a:t>
            </a:r>
            <a:r>
              <a:rPr lang="en-US" sz="2000" b="1" dirty="0" smtClean="0">
                <a:solidFill>
                  <a:srgbClr val="FFFF00"/>
                </a:solidFill>
              </a:rPr>
              <a:t>, such as deep sea </a:t>
            </a:r>
            <a:r>
              <a:rPr lang="en-US" sz="2000" b="1" dirty="0" smtClean="0">
                <a:solidFill>
                  <a:srgbClr val="FFFF00"/>
                </a:solidFill>
                <a:hlinkClick r:id="rId4" action="ppaction://hlinkfile" tooltip="Bacteria"/>
              </a:rPr>
              <a:t>bacteria</a:t>
            </a:r>
            <a:r>
              <a:rPr lang="en-US" sz="2000" b="1" dirty="0" smtClean="0">
                <a:solidFill>
                  <a:srgbClr val="FFFF00"/>
                </a:solidFill>
              </a:rPr>
              <a:t> or </a:t>
            </a:r>
            <a:r>
              <a:rPr lang="en-US" sz="2000" b="1" dirty="0" err="1" smtClean="0">
                <a:solidFill>
                  <a:srgbClr val="FFFF00"/>
                </a:solidFill>
                <a:hlinkClick r:id="rId5" action="ppaction://hlinkfile" tooltip="Archaea"/>
              </a:rPr>
              <a:t>archaea</a:t>
            </a:r>
            <a:r>
              <a:rPr lang="en-US" sz="2000" b="1" dirty="0" smtClean="0">
                <a:solidFill>
                  <a:srgbClr val="FFFF00"/>
                </a:solidFill>
              </a:rPr>
              <a:t>. They are generally found on </a:t>
            </a:r>
            <a:r>
              <a:rPr lang="en-US" sz="2000" b="1" dirty="0" smtClean="0">
                <a:solidFill>
                  <a:srgbClr val="FFFF00"/>
                </a:solidFill>
                <a:hlinkClick r:id="rId6" action="ppaction://hlinkfile" tooltip="Seabed"/>
              </a:rPr>
              <a:t>ocean floors</a:t>
            </a:r>
            <a:r>
              <a:rPr lang="en-US" sz="2000" b="1" dirty="0" smtClean="0">
                <a:solidFill>
                  <a:srgbClr val="FFFF00"/>
                </a:solidFill>
              </a:rPr>
              <a:t>, where pressure often exceeds 380 </a:t>
            </a:r>
            <a:r>
              <a:rPr lang="en-US" sz="2000" b="1" dirty="0" err="1" smtClean="0">
                <a:solidFill>
                  <a:srgbClr val="FFFF00"/>
                </a:solidFill>
                <a:hlinkClick r:id="rId7" action="ppaction://hlinkfile" tooltip="Atmosphere (unit)"/>
              </a:rPr>
              <a:t>atm</a:t>
            </a:r>
            <a:r>
              <a:rPr lang="en-US" sz="2000" b="1" dirty="0" smtClean="0">
                <a:solidFill>
                  <a:srgbClr val="FFFF00"/>
                </a:solidFill>
              </a:rPr>
              <a:t> (38 </a:t>
            </a:r>
            <a:r>
              <a:rPr lang="en-US" sz="2000" b="1" dirty="0" err="1" smtClean="0">
                <a:solidFill>
                  <a:srgbClr val="FFFF00"/>
                </a:solidFill>
                <a:hlinkClick r:id="rId8" action="ppaction://hlinkfile" tooltip="Pascal (unit)"/>
              </a:rPr>
              <a:t>MPa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Bacteria that grow at moderately high hydrostatic pressures</a:t>
            </a: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Oceans</a:t>
            </a:r>
          </a:p>
          <a:p>
            <a:pPr algn="l" rtl="0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</a:rPr>
              <a:t>Barotolerants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Grows at pressures from 100-500 </a:t>
            </a:r>
            <a:r>
              <a:rPr lang="en-US" sz="1800" b="1" dirty="0" err="1" smtClean="0">
                <a:solidFill>
                  <a:srgbClr val="FFFF00"/>
                </a:solidFill>
              </a:rPr>
              <a:t>Atm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Ex: </a:t>
            </a:r>
            <a:r>
              <a:rPr lang="en-US" sz="1800" b="1" i="1" dirty="0" smtClean="0">
                <a:solidFill>
                  <a:srgbClr val="00B0F0"/>
                </a:solidFill>
              </a:rPr>
              <a:t>Bacillus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subtilis</a:t>
            </a:r>
            <a:endParaRPr lang="en-US" sz="1800" b="1" i="1" dirty="0" smtClean="0">
              <a:solidFill>
                <a:srgbClr val="00B0F0"/>
              </a:solidFill>
            </a:endParaRPr>
          </a:p>
          <a:p>
            <a:pPr algn="l" rtl="0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</a:rPr>
              <a:t>Barophilic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400-500</a:t>
            </a: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Ex: </a:t>
            </a:r>
            <a:r>
              <a:rPr lang="en-US" sz="1800" b="1" u="sng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1800" b="1" dirty="0" err="1" smtClean="0">
                <a:hlinkClick r:id="rId9" action="ppaction://hlinkfile" tooltip="Xenophyophore"/>
              </a:rPr>
              <a:t>enophyophores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Extreme </a:t>
            </a:r>
            <a:r>
              <a:rPr lang="en-US" sz="2000" b="1" dirty="0" err="1" smtClean="0">
                <a:solidFill>
                  <a:srgbClr val="FFFF00"/>
                </a:solidFill>
              </a:rPr>
              <a:t>barophilic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Higher than 500</a:t>
            </a:r>
          </a:p>
          <a:p>
            <a:pPr lvl="1" algn="l" rtl="0" eaLnBrk="1" hangingPunct="1"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Ex: </a:t>
            </a:r>
            <a:r>
              <a:rPr lang="en-US" sz="1800" b="1" i="1" dirty="0" err="1" smtClean="0">
                <a:hlinkClick r:id="rId10" action="ppaction://hlinkfile" tooltip="Halomonas salaria"/>
              </a:rPr>
              <a:t>Halomonas</a:t>
            </a:r>
            <a:r>
              <a:rPr lang="en-US" sz="1800" b="1" i="1" dirty="0" smtClean="0">
                <a:hlinkClick r:id="rId10" action="ppaction://hlinkfile" tooltip="Halomonas salaria"/>
              </a:rPr>
              <a:t> </a:t>
            </a:r>
            <a:r>
              <a:rPr lang="en-US" sz="1800" b="1" i="1" dirty="0" err="1" smtClean="0">
                <a:hlinkClick r:id="rId10" action="ppaction://hlinkfile" tooltip="Halomonas salaria"/>
              </a:rPr>
              <a:t>salaria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</p:txBody>
      </p:sp>
      <p:pic>
        <p:nvPicPr>
          <p:cNvPr id="20484" name="Picture 14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11" cstate="print"/>
          <a:srcRect/>
          <a:stretch>
            <a:fillRect/>
          </a:stretch>
        </p:blipFill>
        <p:spPr>
          <a:xfrm>
            <a:off x="5105400" y="2214563"/>
            <a:ext cx="4038600" cy="4500562"/>
          </a:xfr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16632"/>
            <a:ext cx="87129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</a:rPr>
              <a:t>nutrition</a:t>
            </a:r>
            <a:r>
              <a:rPr lang="en-US" sz="3600" b="1" dirty="0">
                <a:solidFill>
                  <a:srgbClr val="FFFF00"/>
                </a:solidFill>
              </a:rPr>
              <a:t>  </a:t>
            </a:r>
          </a:p>
          <a:p>
            <a:pPr algn="l"/>
            <a:r>
              <a:rPr lang="en-US" sz="3200" b="1" dirty="0">
                <a:solidFill>
                  <a:srgbClr val="66FF33"/>
                </a:solidFill>
              </a:rPr>
              <a:t>process by which chemical substances (nutrients) are acquired from the environment and used for cellular activities</a:t>
            </a:r>
          </a:p>
          <a:p>
            <a:pPr algn="l"/>
            <a:endParaRPr lang="en-US" sz="3600" b="1" dirty="0" smtClean="0">
              <a:solidFill>
                <a:srgbClr val="FFFF00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FF00"/>
                </a:solidFill>
              </a:rPr>
              <a:t>essential </a:t>
            </a:r>
            <a:r>
              <a:rPr lang="en-US" sz="3600" b="1" dirty="0">
                <a:solidFill>
                  <a:srgbClr val="FFFF00"/>
                </a:solidFill>
              </a:rPr>
              <a:t>nutrients 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</a:rPr>
              <a:t>must be provided to an organism</a:t>
            </a:r>
          </a:p>
          <a:p>
            <a:pPr algn="l"/>
            <a:endParaRPr lang="en-US" sz="3600" b="1" dirty="0">
              <a:solidFill>
                <a:srgbClr val="FFFF00"/>
              </a:solidFill>
            </a:endParaRPr>
          </a:p>
          <a:p>
            <a:pPr algn="l"/>
            <a:r>
              <a:rPr lang="en-US" sz="3600" b="1" dirty="0">
                <a:solidFill>
                  <a:srgbClr val="FFFF00"/>
                </a:solidFill>
              </a:rPr>
              <a:t>Two categories of essential nutrients: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</a:rPr>
              <a:t>macronutrients 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</a:rPr>
              <a:t>micronutrients or trace elements</a:t>
            </a:r>
          </a:p>
          <a:p>
            <a:pPr algn="l"/>
            <a:endParaRPr lang="en-US" sz="3600" b="1" dirty="0">
              <a:solidFill>
                <a:srgbClr val="FFFF00"/>
              </a:solidFill>
            </a:endParaRPr>
          </a:p>
          <a:p>
            <a:pPr algn="l"/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17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765175"/>
            <a:ext cx="8607425" cy="5521325"/>
          </a:xfrm>
        </p:spPr>
        <p:txBody>
          <a:bodyPr/>
          <a:lstStyle/>
          <a:p>
            <a:pPr algn="l" rtl="0"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macronutrients 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required in large quantities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role in cell structure and metabolism 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Ex: proteins, carbohydrates</a:t>
            </a:r>
          </a:p>
          <a:p>
            <a:pPr algn="l" rtl="0" eaLnBrk="1" hangingPunct="1"/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</a:rPr>
              <a:t>micronutrients or trace elements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</a:rPr>
              <a:t>required in small amounts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</a:rPr>
              <a:t>involved in enzyme function and maintenance of protein structure</a:t>
            </a:r>
          </a:p>
          <a:p>
            <a:pPr lvl="1" algn="l" rtl="0" eaLnBrk="1" hangingPunct="1"/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</a:rPr>
              <a:t>Ex: manganese, zinc, nickel</a:t>
            </a:r>
          </a:p>
          <a:p>
            <a:pPr lvl="1" eaLnBrk="1" hangingPunct="1"/>
            <a:endParaRPr lang="en-US" b="1" dirty="0" smtClean="0">
              <a:solidFill>
                <a:srgbClr val="00FF00"/>
              </a:solidFill>
              <a:latin typeface="Times New Roman" pitchFamily="18" charset="0"/>
            </a:endParaRP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FF00"/>
                </a:solidFill>
                <a:latin typeface="Times New Roman" pitchFamily="18" charset="0"/>
              </a:rPr>
              <a:t>Nutrients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algn="l" rtl="0" eaLnBrk="1" hangingPunct="1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</a:rPr>
              <a:t>Inorganic nutrients</a:t>
            </a:r>
          </a:p>
          <a:p>
            <a:pPr lvl="1" algn="l" rtl="0" eaLnBrk="1" hangingPunct="1"/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</a:rPr>
              <a:t>atom or molecule that contains a combination of atoms </a:t>
            </a:r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</a:rPr>
              <a:t>other than</a:t>
            </a:r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</a:rPr>
              <a:t> carbon and hydrogen</a:t>
            </a:r>
          </a:p>
          <a:p>
            <a:pPr lvl="1" algn="l" rtl="0" eaLnBrk="1" hangingPunct="1"/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</a:rPr>
              <a:t>metals and their salts (magnesium sulfate, ferric nitrate, sodium phosphate), gases (oxygen, carbon dioxide) and water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Organic nutrients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contain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</a:rPr>
              <a:t> carbon and hydrogen atoms and are usually the products of living things</a:t>
            </a:r>
          </a:p>
          <a:p>
            <a:pPr lvl="1" algn="l" rtl="0" eaLnBrk="1" hangingPunct="1"/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</a:rPr>
              <a:t>methane (CH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</a:rPr>
              <a:t>4</a:t>
            </a: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</a:rPr>
              <a:t>), carbohydrates, lipids, proteins, and nucleic acids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Chemical Composition </a:t>
            </a:r>
            <a:br>
              <a:rPr lang="en-US" sz="4000" smtClean="0">
                <a:latin typeface="Times New Roman" pitchFamily="18" charset="0"/>
              </a:rPr>
            </a:br>
            <a:r>
              <a:rPr lang="en-US" sz="4000" smtClean="0">
                <a:latin typeface="Times New Roman" pitchFamily="18" charset="0"/>
              </a:rPr>
              <a:t>of  bacterial Cytoplasm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305800" cy="4724400"/>
          </a:xfrm>
        </p:spPr>
        <p:txBody>
          <a:bodyPr/>
          <a:lstStyle/>
          <a:p>
            <a:pPr algn="l" rtl="0" eaLnBrk="1" hangingPunct="1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70% water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Proteins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96% of cell is </a:t>
            </a:r>
          </a:p>
          <a:p>
            <a:pPr algn="l" rtl="0" eaLnBrk="1" hangingPunct="1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composed of 6 elements: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Carbon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Nitrogen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Oxygen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Hydrogen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Phosphorous</a:t>
            </a:r>
          </a:p>
          <a:p>
            <a:pPr lvl="1" algn="l" rtl="0" eaLnBrk="1" hangingPunct="1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Sulfur</a:t>
            </a:r>
          </a:p>
          <a:p>
            <a:pPr eaLnBrk="1" hangingPunct="1"/>
            <a:endParaRPr lang="en-US" sz="28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12875"/>
            <a:ext cx="3656013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The Requirements for Growth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IN" b="1" dirty="0" smtClean="0">
                <a:solidFill>
                  <a:srgbClr val="FFFF00"/>
                </a:solidFill>
              </a:rPr>
              <a:t>Physical requirements</a:t>
            </a:r>
          </a:p>
          <a:p>
            <a:pPr algn="l" rtl="0">
              <a:buFont typeface="Arial" pitchFamily="34" charset="0"/>
              <a:buChar char="•"/>
            </a:pPr>
            <a:r>
              <a:rPr lang="en-IN" b="1" dirty="0" smtClean="0">
                <a:solidFill>
                  <a:srgbClr val="FFFF00"/>
                </a:solidFill>
              </a:rPr>
              <a:t>1-temperature, </a:t>
            </a:r>
          </a:p>
          <a:p>
            <a:pPr algn="l" rtl="0">
              <a:buFont typeface="Arial" pitchFamily="34" charset="0"/>
              <a:buChar char="•"/>
            </a:pPr>
            <a:r>
              <a:rPr lang="en-IN" b="1" dirty="0" smtClean="0">
                <a:solidFill>
                  <a:srgbClr val="FFFF00"/>
                </a:solidFill>
              </a:rPr>
              <a:t>2-pH</a:t>
            </a:r>
          </a:p>
          <a:p>
            <a:pPr algn="l" rtl="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3-Oxygen requirement</a:t>
            </a:r>
          </a:p>
          <a:p>
            <a:pPr algn="l" rtl="0">
              <a:buFont typeface="Arial" pitchFamily="34" charset="0"/>
              <a:buChar char="•"/>
            </a:pPr>
            <a:r>
              <a:rPr lang="en-IN" b="1" dirty="0" smtClean="0">
                <a:solidFill>
                  <a:srgbClr val="FFFF00"/>
                </a:solidFill>
              </a:rPr>
              <a:t>4-osmotic pressure (water)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5-Hydrostatic pressure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6-Radiation</a:t>
            </a:r>
          </a:p>
          <a:p>
            <a:pPr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r>
              <a:rPr lang="en-IN" b="1" dirty="0" smtClean="0">
                <a:solidFill>
                  <a:srgbClr val="FFFF00"/>
                </a:solidFill>
              </a:rPr>
              <a:t>Chemical requirements</a:t>
            </a:r>
          </a:p>
          <a:p>
            <a:pPr algn="l" rtl="0">
              <a:buNone/>
            </a:pPr>
            <a:r>
              <a:rPr lang="en-IN" b="1" dirty="0" smtClean="0">
                <a:solidFill>
                  <a:srgbClr val="FFFF00"/>
                </a:solidFill>
              </a:rPr>
              <a:t>   carbon, oxygen, nitrogen, sulfur, phosphorus, trace elements, and organic growth factors</a:t>
            </a:r>
          </a:p>
          <a:p>
            <a:pPr algn="l" rtl="0">
              <a:buFont typeface="Arial" pitchFamily="34" charset="0"/>
              <a:buChar char="•"/>
            </a:pP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68638"/>
            <a:ext cx="9036050" cy="889000"/>
          </a:xfrm>
        </p:spPr>
        <p:txBody>
          <a:bodyPr/>
          <a:lstStyle/>
          <a:p>
            <a:pPr algn="l" eaLnBrk="1" hangingPunct="1"/>
            <a:r>
              <a:rPr lang="en-US" sz="5400" dirty="0" smtClean="0">
                <a:latin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</a:rPr>
              <a:t> </a:t>
            </a:r>
            <a:r>
              <a:rPr lang="en-US" sz="5400" u="sng" dirty="0" smtClean="0">
                <a:solidFill>
                  <a:srgbClr val="00FF00"/>
                </a:solidFill>
                <a:latin typeface="Times New Roman" pitchFamily="18" charset="0"/>
              </a:rPr>
              <a:t>Growth Factors</a:t>
            </a:r>
            <a: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  <a:t> </a:t>
            </a:r>
            <a:b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</a:br>
            <a: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  <a:t/>
            </a:r>
            <a:b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</a:br>
            <a: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  <a:t>  </a:t>
            </a:r>
            <a: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  <a:t>organic compounds that cannot be synthesized by an organism &amp; must be provided as a nutrient </a:t>
            </a:r>
            <a:b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</a:br>
            <a: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  <a:t>such as </a:t>
            </a:r>
            <a:b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</a:br>
            <a: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  <a:t>essential amino acids, vitamins , </a:t>
            </a:r>
            <a:b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</a:br>
            <a:r>
              <a:rPr lang="en-US" sz="4800" dirty="0" smtClean="0">
                <a:solidFill>
                  <a:srgbClr val="00FF00"/>
                </a:solidFill>
                <a:latin typeface="Times New Roman" pitchFamily="18" charset="0"/>
              </a:rPr>
              <a:t>nitrogen bases, others</a:t>
            </a:r>
            <a: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  <a:t/>
            </a:r>
            <a:br>
              <a:rPr lang="en-US" sz="5400" dirty="0" smtClean="0">
                <a:solidFill>
                  <a:srgbClr val="00FF00"/>
                </a:solidFill>
                <a:latin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</a:rPr>
              <a:t/>
            </a:r>
            <a:br>
              <a:rPr lang="en-US" sz="5400" dirty="0" smtClean="0">
                <a:latin typeface="Times New Roman" pitchFamily="18" charset="0"/>
              </a:rPr>
            </a:br>
            <a:endParaRPr lang="en-US" sz="5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rgbClr val="FF00FF"/>
                </a:solidFill>
                <a:latin typeface="Times New Roman" pitchFamily="18" charset="0"/>
              </a:rPr>
              <a:t>Obtaining Carbon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>
                <a:solidFill>
                  <a:srgbClr val="FFFF00"/>
                </a:solidFill>
                <a:latin typeface="Times New Roman" pitchFamily="18" charset="0"/>
              </a:rPr>
              <a:t>Heterotroph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lvl="1" algn="l" rtl="0"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organism that obtains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</a:rPr>
              <a:t>carbon</a:t>
            </a:r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 in an organic form made by other living organisms </a:t>
            </a:r>
          </a:p>
          <a:p>
            <a:pPr lvl="1" algn="l" rtl="0"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proteins, carbohydrates, lipids and nucleic acids</a:t>
            </a:r>
          </a:p>
          <a:p>
            <a:pPr algn="l" rtl="0" eaLnBrk="1" hangingPunct="1"/>
            <a:r>
              <a:rPr lang="en-US" b="1" smtClean="0">
                <a:solidFill>
                  <a:srgbClr val="66FFFF"/>
                </a:solidFill>
                <a:latin typeface="Times New Roman" pitchFamily="18" charset="0"/>
              </a:rPr>
              <a:t>Autotroph</a:t>
            </a:r>
            <a:r>
              <a:rPr lang="en-US" smtClean="0">
                <a:solidFill>
                  <a:srgbClr val="66FFFF"/>
                </a:solidFill>
                <a:latin typeface="Times New Roman" pitchFamily="18" charset="0"/>
              </a:rPr>
              <a:t> </a:t>
            </a:r>
          </a:p>
          <a:p>
            <a:pPr lvl="1" algn="l" rtl="0" eaLnBrk="1" hangingPunct="1"/>
            <a:r>
              <a:rPr lang="en-US" smtClean="0">
                <a:solidFill>
                  <a:srgbClr val="66FFFF"/>
                </a:solidFill>
                <a:latin typeface="Times New Roman" pitchFamily="18" charset="0"/>
              </a:rPr>
              <a:t> an organism that uses CO</a:t>
            </a:r>
            <a:r>
              <a:rPr lang="en-US" baseline="-25000" smtClean="0">
                <a:solidFill>
                  <a:srgbClr val="66FFFF"/>
                </a:solidFill>
                <a:latin typeface="Times New Roman" pitchFamily="18" charset="0"/>
              </a:rPr>
              <a:t>2</a:t>
            </a:r>
            <a:r>
              <a:rPr lang="en-US" smtClean="0">
                <a:solidFill>
                  <a:srgbClr val="66FFFF"/>
                </a:solidFill>
                <a:latin typeface="Times New Roman" pitchFamily="18" charset="0"/>
              </a:rPr>
              <a:t> (an inorganic gas) as its carbon source</a:t>
            </a:r>
          </a:p>
          <a:p>
            <a:pPr lvl="1" algn="l" rtl="0" eaLnBrk="1" hangingPunct="1"/>
            <a:r>
              <a:rPr lang="en-US" smtClean="0">
                <a:solidFill>
                  <a:srgbClr val="66FFFF"/>
                </a:solidFill>
                <a:latin typeface="Times New Roman" pitchFamily="18" charset="0"/>
              </a:rPr>
              <a:t>not dependent on other living things</a:t>
            </a:r>
          </a:p>
        </p:txBody>
      </p:sp>
      <p:pic>
        <p:nvPicPr>
          <p:cNvPr id="9220" name="Picture 4" descr="Coal_Based_Activated_Carbon_for_Water_Purif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88913"/>
            <a:ext cx="2057400" cy="205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987</Words>
  <Application>Microsoft Office PowerPoint</Application>
  <PresentationFormat>عرض على الشاشة (3:4)‏</PresentationFormat>
  <Paragraphs>191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تصميم افتراضي</vt:lpstr>
      <vt:lpstr>  Microbial nutrition,  and nutritional requirements  3rd lecture  prepared by   Dr. Ihsan edan alsaimary Professor department of microbiology – college of medicine – university of basrah - iraq </vt:lpstr>
      <vt:lpstr>الشريحة 2</vt:lpstr>
      <vt:lpstr>الشريحة 3</vt:lpstr>
      <vt:lpstr>الشريحة 4</vt:lpstr>
      <vt:lpstr>Nutrients</vt:lpstr>
      <vt:lpstr>Chemical Composition  of  bacterial Cytoplasm</vt:lpstr>
      <vt:lpstr>The Requirements for Growth</vt:lpstr>
      <vt:lpstr>   Growth Factors     organic compounds that cannot be synthesized by an organism &amp; must be provided as a nutrient  such as  essential amino acids, vitamins ,  nitrogen bases, others  </vt:lpstr>
      <vt:lpstr>Obtaining Carbon</vt:lpstr>
      <vt:lpstr>Classification of microorganisms according to carbon sources and energy sources:</vt:lpstr>
      <vt:lpstr>Other Heterotrophs</vt:lpstr>
      <vt:lpstr>Environmental  Influences on Microbial Growth </vt:lpstr>
      <vt:lpstr>1-Temperature</vt:lpstr>
      <vt:lpstr>Physiological adaption  at High temperature- modification by thermophiles</vt:lpstr>
      <vt:lpstr>2-Oxygen Requirement</vt:lpstr>
      <vt:lpstr>2.  Oxygen Requirements</vt:lpstr>
      <vt:lpstr>2.  Oxygen Requirements</vt:lpstr>
      <vt:lpstr>الشريحة 18</vt:lpstr>
      <vt:lpstr>3.  pH</vt:lpstr>
      <vt:lpstr>4-Osmotic Pressure</vt:lpstr>
      <vt:lpstr>5.  Radiation 1-short wave length  ,high eneregy radiation  2-larg wave length , low eneregy radiation </vt:lpstr>
      <vt:lpstr>6.  Barophiles(piezophile)</vt:lpstr>
    </vt:vector>
  </TitlesOfParts>
  <Company>college of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nutrition,  and nutritional requirements   prepared by   Dr. Ihsan edan alsaimary assist. Professor</dc:title>
  <dc:creator>dr.ihsan</dc:creator>
  <cp:lastModifiedBy>alnfoth</cp:lastModifiedBy>
  <cp:revision>29</cp:revision>
  <dcterms:created xsi:type="dcterms:W3CDTF">2009-10-13T20:56:40Z</dcterms:created>
  <dcterms:modified xsi:type="dcterms:W3CDTF">2017-10-02T07:49:33Z</dcterms:modified>
</cp:coreProperties>
</file>